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  <p:embeddedFont>
      <p:font typeface="DM Sans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879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4765" y="515659"/>
            <a:ext cx="7556421" cy="2141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L'Intelligence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Artificielle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Anumby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25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mai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8430" y="2844878"/>
            <a:ext cx="7556421" cy="50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L'IA est la capacité des machines à </a:t>
            </a:r>
            <a:r>
              <a:rPr lang="en-US" sz="1750" b="1" dirty="0">
                <a:solidFill>
                  <a:srgbClr val="F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imiter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l'intelligence humaine. Elle peut résoudre des problèmes complexes et peut aider à prendre des 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décisions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161613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Mais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…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cela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soulève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beaucoup de questions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très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importantes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sur son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utilisation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qui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peut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être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parfois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très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problématique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:</a:t>
            </a:r>
            <a:endParaRPr lang="en-US" sz="1750" dirty="0" smtClean="0">
              <a:solidFill>
                <a:srgbClr val="C00000"/>
              </a:solidFill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B050"/>
                </a:solidFill>
              </a:rPr>
              <a:t>On </a:t>
            </a:r>
            <a:r>
              <a:rPr lang="en-US" sz="1750" dirty="0" err="1" smtClean="0">
                <a:solidFill>
                  <a:srgbClr val="00B050"/>
                </a:solidFill>
              </a:rPr>
              <a:t>peut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maintenant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facilement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produire</a:t>
            </a:r>
            <a:r>
              <a:rPr lang="en-US" sz="1750" dirty="0" smtClean="0">
                <a:solidFill>
                  <a:srgbClr val="00B050"/>
                </a:solidFill>
              </a:rPr>
              <a:t> des </a:t>
            </a:r>
            <a:r>
              <a:rPr lang="en-US" sz="1750" dirty="0" err="1" smtClean="0">
                <a:solidFill>
                  <a:srgbClr val="00B050"/>
                </a:solidFill>
              </a:rPr>
              <a:t>textes</a:t>
            </a:r>
            <a:r>
              <a:rPr lang="en-US" sz="1750" dirty="0" smtClean="0">
                <a:solidFill>
                  <a:srgbClr val="00B050"/>
                </a:solidFill>
              </a:rPr>
              <a:t>, des photos, des films qui </a:t>
            </a:r>
            <a:r>
              <a:rPr lang="en-US" sz="1750" dirty="0" err="1" smtClean="0">
                <a:solidFill>
                  <a:srgbClr val="00B050"/>
                </a:solidFill>
              </a:rPr>
              <a:t>semblent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refléter</a:t>
            </a:r>
            <a:r>
              <a:rPr lang="en-US" sz="1750" dirty="0" smtClean="0">
                <a:solidFill>
                  <a:srgbClr val="00B050"/>
                </a:solidFill>
              </a:rPr>
              <a:t> la </a:t>
            </a:r>
            <a:r>
              <a:rPr lang="en-US" sz="1750" dirty="0" err="1" smtClean="0">
                <a:solidFill>
                  <a:srgbClr val="00B050"/>
                </a:solidFill>
              </a:rPr>
              <a:t>réalité</a:t>
            </a:r>
            <a:r>
              <a:rPr lang="en-US" sz="1750" dirty="0" smtClean="0">
                <a:solidFill>
                  <a:srgbClr val="00B050"/>
                </a:solidFill>
              </a:rPr>
              <a:t>, la “</a:t>
            </a:r>
            <a:r>
              <a:rPr lang="en-US" sz="1750" dirty="0" err="1" smtClean="0">
                <a:solidFill>
                  <a:srgbClr val="00B050"/>
                </a:solidFill>
              </a:rPr>
              <a:t>vérité</a:t>
            </a:r>
            <a:r>
              <a:rPr lang="en-US" sz="1750" dirty="0" smtClean="0">
                <a:solidFill>
                  <a:srgbClr val="00B050"/>
                </a:solidFill>
              </a:rPr>
              <a:t>”, </a:t>
            </a:r>
            <a:r>
              <a:rPr lang="en-US" sz="1750" dirty="0" err="1" smtClean="0">
                <a:solidFill>
                  <a:srgbClr val="00B050"/>
                </a:solidFill>
              </a:rPr>
              <a:t>ou</a:t>
            </a:r>
            <a:r>
              <a:rPr lang="en-US" sz="1750" dirty="0" smtClean="0">
                <a:solidFill>
                  <a:srgbClr val="00B050"/>
                </a:solidFill>
              </a:rPr>
              <a:t> qui </a:t>
            </a:r>
            <a:r>
              <a:rPr lang="en-US" sz="1750" dirty="0" err="1" smtClean="0">
                <a:solidFill>
                  <a:srgbClr val="00B050"/>
                </a:solidFill>
              </a:rPr>
              <a:t>semblent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avoir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été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produites</a:t>
            </a:r>
            <a:r>
              <a:rPr lang="en-US" sz="1750" dirty="0" smtClean="0">
                <a:solidFill>
                  <a:srgbClr val="00B050"/>
                </a:solidFill>
              </a:rPr>
              <a:t> par un </a:t>
            </a:r>
            <a:r>
              <a:rPr lang="en-US" sz="1750" dirty="0" err="1" smtClean="0">
                <a:solidFill>
                  <a:srgbClr val="00B050"/>
                </a:solidFill>
              </a:rPr>
              <a:t>humain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mais</a:t>
            </a:r>
            <a:r>
              <a:rPr lang="en-US" sz="1750" dirty="0" smtClean="0">
                <a:solidFill>
                  <a:srgbClr val="00B050"/>
                </a:solidFill>
              </a:rPr>
              <a:t> qui ne le </a:t>
            </a:r>
            <a:r>
              <a:rPr lang="en-US" sz="1750" dirty="0" err="1" smtClean="0">
                <a:solidFill>
                  <a:srgbClr val="00B050"/>
                </a:solidFill>
              </a:rPr>
              <a:t>sont</a:t>
            </a:r>
            <a:r>
              <a:rPr lang="en-US" sz="1750" dirty="0" smtClean="0">
                <a:solidFill>
                  <a:srgbClr val="00B050"/>
                </a:solidFill>
              </a:rPr>
              <a:t> pas du tout !!! 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 smtClean="0">
                <a:solidFill>
                  <a:srgbClr val="C00000"/>
                </a:solidFill>
              </a:rPr>
              <a:t>Où</a:t>
            </a:r>
            <a:r>
              <a:rPr lang="en-US" sz="1750" dirty="0" smtClean="0">
                <a:solidFill>
                  <a:srgbClr val="C00000"/>
                </a:solidFill>
              </a:rPr>
              <a:t> </a:t>
            </a:r>
            <a:r>
              <a:rPr lang="en-US" sz="1750" dirty="0" err="1" smtClean="0">
                <a:solidFill>
                  <a:srgbClr val="C00000"/>
                </a:solidFill>
              </a:rPr>
              <a:t>est</a:t>
            </a:r>
            <a:r>
              <a:rPr lang="en-US" sz="1750" dirty="0" smtClean="0">
                <a:solidFill>
                  <a:srgbClr val="C00000"/>
                </a:solidFill>
              </a:rPr>
              <a:t> le </a:t>
            </a:r>
            <a:r>
              <a:rPr lang="en-US" sz="1750" dirty="0" err="1" smtClean="0">
                <a:solidFill>
                  <a:srgbClr val="C00000"/>
                </a:solidFill>
              </a:rPr>
              <a:t>vérité</a:t>
            </a:r>
            <a:r>
              <a:rPr lang="en-US" sz="1750" dirty="0" smtClean="0">
                <a:solidFill>
                  <a:srgbClr val="C00000"/>
                </a:solidFill>
              </a:rPr>
              <a:t> ?</a:t>
            </a:r>
            <a:endParaRPr lang="en-US" sz="1750" dirty="0" smtClean="0">
              <a:solidFill>
                <a:srgbClr val="00B050"/>
              </a:solidFill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70C0"/>
                </a:solidFill>
              </a:rPr>
              <a:t>Pour </a:t>
            </a:r>
            <a:r>
              <a:rPr lang="en-US" sz="1750" dirty="0" err="1" smtClean="0">
                <a:solidFill>
                  <a:srgbClr val="0070C0"/>
                </a:solidFill>
              </a:rPr>
              <a:t>fonctionner</a:t>
            </a:r>
            <a:r>
              <a:rPr lang="en-US" sz="1750" dirty="0" smtClean="0">
                <a:solidFill>
                  <a:srgbClr val="0070C0"/>
                </a:solidFill>
              </a:rPr>
              <a:t>, </a:t>
            </a:r>
            <a:r>
              <a:rPr lang="en-US" sz="1750" dirty="0" err="1" smtClean="0">
                <a:solidFill>
                  <a:srgbClr val="0070C0"/>
                </a:solidFill>
              </a:rPr>
              <a:t>l’IA</a:t>
            </a:r>
            <a:r>
              <a:rPr lang="en-US" sz="1750" dirty="0" smtClean="0">
                <a:solidFill>
                  <a:srgbClr val="0070C0"/>
                </a:solidFill>
              </a:rPr>
              <a:t> a </a:t>
            </a:r>
            <a:r>
              <a:rPr lang="en-US" sz="1750" dirty="0" err="1" smtClean="0">
                <a:solidFill>
                  <a:srgbClr val="0070C0"/>
                </a:solidFill>
              </a:rPr>
              <a:t>besoin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quantités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d’énergie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</a:rPr>
              <a:t>gigantesques</a:t>
            </a:r>
            <a:r>
              <a:rPr lang="en-US" sz="1750" dirty="0" smtClean="0">
                <a:solidFill>
                  <a:srgbClr val="0070C0"/>
                </a:solidFill>
              </a:rPr>
              <a:t>, </a:t>
            </a:r>
            <a:r>
              <a:rPr lang="en-US" sz="1750" dirty="0" err="1" smtClean="0">
                <a:solidFill>
                  <a:srgbClr val="0070C0"/>
                </a:solidFill>
              </a:rPr>
              <a:t>infiniment</a:t>
            </a:r>
            <a:r>
              <a:rPr lang="en-US" sz="1750" dirty="0" smtClean="0">
                <a:solidFill>
                  <a:srgbClr val="0070C0"/>
                </a:solidFill>
              </a:rPr>
              <a:t> plus </a:t>
            </a:r>
            <a:r>
              <a:rPr lang="en-US" sz="1750" dirty="0" err="1" smtClean="0">
                <a:solidFill>
                  <a:srgbClr val="0070C0"/>
                </a:solidFill>
              </a:rPr>
              <a:t>grande</a:t>
            </a:r>
            <a:r>
              <a:rPr lang="en-US" sz="1750" dirty="0" smtClean="0">
                <a:solidFill>
                  <a:srgbClr val="0070C0"/>
                </a:solidFill>
              </a:rPr>
              <a:t> que </a:t>
            </a:r>
            <a:r>
              <a:rPr lang="en-US" sz="1750" dirty="0" err="1" smtClean="0">
                <a:solidFill>
                  <a:srgbClr val="0070C0"/>
                </a:solidFill>
              </a:rPr>
              <a:t>ce</a:t>
            </a:r>
            <a:r>
              <a:rPr lang="en-US" sz="1750" dirty="0" smtClean="0">
                <a:solidFill>
                  <a:srgbClr val="0070C0"/>
                </a:solidFill>
              </a:rPr>
              <a:t> que le </a:t>
            </a:r>
            <a:r>
              <a:rPr lang="en-US" sz="1750" dirty="0" err="1" smtClean="0">
                <a:solidFill>
                  <a:srgbClr val="0070C0"/>
                </a:solidFill>
              </a:rPr>
              <a:t>cerveau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humain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demande</a:t>
            </a:r>
            <a:r>
              <a:rPr lang="en-US" sz="1750" dirty="0" smtClean="0">
                <a:solidFill>
                  <a:srgbClr val="0070C0"/>
                </a:solidFill>
              </a:rPr>
              <a:t>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70C0"/>
                </a:solidFill>
              </a:rPr>
              <a:t>Sans </a:t>
            </a:r>
            <a:r>
              <a:rPr lang="en-US" sz="1750" dirty="0" err="1" smtClean="0">
                <a:solidFill>
                  <a:srgbClr val="0070C0"/>
                </a:solidFill>
              </a:rPr>
              <a:t>parler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l’eau</a:t>
            </a:r>
            <a:r>
              <a:rPr lang="en-US" sz="1750" dirty="0" smtClean="0">
                <a:solidFill>
                  <a:srgbClr val="0070C0"/>
                </a:solidFill>
              </a:rPr>
              <a:t> necessaire pour </a:t>
            </a:r>
            <a:r>
              <a:rPr lang="en-US" sz="1750" dirty="0" err="1" smtClean="0">
                <a:solidFill>
                  <a:srgbClr val="0070C0"/>
                </a:solidFill>
              </a:rPr>
              <a:t>refroidir</a:t>
            </a:r>
            <a:r>
              <a:rPr lang="en-US" sz="1750" dirty="0" smtClean="0">
                <a:solidFill>
                  <a:srgbClr val="0070C0"/>
                </a:solidFill>
              </a:rPr>
              <a:t> les </a:t>
            </a:r>
            <a:r>
              <a:rPr lang="en-US" sz="1750" dirty="0" err="1" smtClean="0">
                <a:solidFill>
                  <a:srgbClr val="0070C0"/>
                </a:solidFill>
              </a:rPr>
              <a:t>centres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calcul</a:t>
            </a:r>
            <a:r>
              <a:rPr lang="en-US" sz="1750" dirty="0" smtClean="0">
                <a:solidFill>
                  <a:srgbClr val="0070C0"/>
                </a:solidFill>
              </a:rPr>
              <a:t>.</a:t>
            </a:r>
            <a:endParaRPr lang="en-US" sz="1750" dirty="0">
              <a:solidFill>
                <a:srgbClr val="0070C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465" y="5448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Les Débuts de l'IA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1144786" y="1759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Années 1950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85975" y="225611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Naissance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l'IA comme discipline scientifique.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44786" y="2722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 de Turing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85975" y="3212425"/>
            <a:ext cx="5226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Alan Turing propose une méthode pour évaluer l'intelligence des machines.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144786" y="4123372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Premiers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programmes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d’échecs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1952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085975" y="4613791"/>
            <a:ext cx="5226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Développement de jeux d'échecs et systèmes logiques simples.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1144786" y="5487114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Invention du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terme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Intelligence </a:t>
            </a:r>
            <a:r>
              <a:rPr lang="en-US" sz="2200" dirty="0" err="1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Artificielle</a:t>
            </a:r>
            <a:r>
              <a:rPr lang="en-US" sz="2200" dirty="0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1956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144786" y="6108621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Système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expert 1980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L'Évolution de l'IA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44" y="3532228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88" y="414825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4713" y="3759042"/>
            <a:ext cx="5513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Deep Learning (= Apprentissage profond)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24713" y="4249461"/>
            <a:ext cx="55139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Réseaux neuronaux complexes imitant le cerveau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54573" y="4852274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77" y="4895851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388" y="5349955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0800" y="5122665"/>
            <a:ext cx="713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Machine Learning (= Apprentissage par les machines)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00800" y="5613084"/>
            <a:ext cx="71373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Algorithmes apprenant des données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30660" y="6215897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5947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269" y="6713578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76768" y="6486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Systèmes Experts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76768" y="6976706"/>
            <a:ext cx="42200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Programmes basés sur des règles fixes</a:t>
            </a:r>
            <a:endParaRPr lang="en-US" sz="1750" dirty="0"/>
          </a:p>
        </p:txBody>
      </p:sp>
      <p:pic>
        <p:nvPicPr>
          <p:cNvPr id="1026" name="Picture 2" descr="https://datascientest.com/wp-content/uploads/2024/10/reseaux-neurones-artificielles-datascientest-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60" y="115729"/>
            <a:ext cx="5125162" cy="35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2"/>
          <p:cNvSpPr/>
          <p:nvPr/>
        </p:nvSpPr>
        <p:spPr>
          <a:xfrm>
            <a:off x="3916799" y="325161"/>
            <a:ext cx="22571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 err="1" smtClean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Réseau</a:t>
            </a:r>
            <a:r>
              <a:rPr lang="en-US" sz="3600" dirty="0" smtClean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neuronal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2390" y="480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L'IA au Quotidien :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436484" y="1414404"/>
            <a:ext cx="3732371" cy="1101566"/>
          </a:xfrm>
          <a:prstGeom prst="rect">
            <a:avLst/>
          </a:prstGeom>
          <a:solidFill>
            <a:schemeClr val="bg2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"Le chat" </a:t>
            </a:r>
            <a:r>
              <a:rPr lang="en-US" sz="22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outil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français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(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introduit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par 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 société Mistral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4959429" y="1411070"/>
            <a:ext cx="3467101" cy="116955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“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ChatGPT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”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produit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par 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 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société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américaine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OpenAI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(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liée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à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MicroSoft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dirty="0"/>
          </a:p>
        </p:txBody>
      </p:sp>
      <p:sp>
        <p:nvSpPr>
          <p:cNvPr id="12" name="Text 2"/>
          <p:cNvSpPr/>
          <p:nvPr/>
        </p:nvSpPr>
        <p:spPr>
          <a:xfrm>
            <a:off x="601504" y="4729103"/>
            <a:ext cx="7990046" cy="2938521"/>
          </a:xfrm>
          <a:prstGeom prst="rect">
            <a:avLst/>
          </a:prstGeom>
          <a:solidFill>
            <a:schemeClr val="bg2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très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nombreux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outils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spécialisés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ont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été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produits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dans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le monde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entier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désormais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dans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tous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les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domaines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culturels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scientifiques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médicaux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juridiques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financier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31916" y="2698075"/>
            <a:ext cx="7178634" cy="1931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outils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conversationnels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permettent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à un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humain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soumettre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question,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réflexion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à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IA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distante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qui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fouillera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d’apprentissage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et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fournira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retour un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image,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correspondance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“plausible” (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statistiquement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avec la question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posée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279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Comment l'IA Apprend : Le "Machine Learning"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49918" y="4269343"/>
            <a:ext cx="33291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Supervisé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Apprend d'exemples étiquetés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954417"/>
            <a:ext cx="3936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Non Supervisé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44483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Trouve des motifs sans guide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229820"/>
            <a:ext cx="42389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par Renforcement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6074569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Apprend par essais et erreurs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102906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Comment l'IA Décide : Les Algorithmes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Arbres de Décision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Séquences logiques de choix basés sur des critères spécifiques.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Réseaux de Neurones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Modèles inspirés du cerveau humain, apprenant par connexions.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Autres Algorithmes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Diverses méthodes mathématiques pour différents types de problèmes.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79" y="610315"/>
            <a:ext cx="7580531" cy="368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L'IA : Un </a:t>
            </a: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Avenir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Prometteur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…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tout se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passe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bien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énergie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?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société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?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smtClean="0">
                <a:solidFill>
                  <a:srgbClr val="161613"/>
                </a:solidFill>
                <a:latin typeface="DM Sans Medium" pitchFamily="34" charset="0"/>
              </a:rPr>
              <a:t>emploi 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?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180148" y="4702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Santé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9291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Amélioration du diagnostic médical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128498" y="4702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19291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Véhicules autonomes en développement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154323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79644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Détection de fraude optimisée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445</Words>
  <Application>Microsoft Office PowerPoint</Application>
  <PresentationFormat>Personnalisé</PresentationFormat>
  <Paragraphs>70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Inter</vt:lpstr>
      <vt:lpstr>DM Sans Medium</vt:lpstr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 Arnault</cp:lastModifiedBy>
  <cp:revision>11</cp:revision>
  <dcterms:created xsi:type="dcterms:W3CDTF">2025-04-24T08:31:46Z</dcterms:created>
  <dcterms:modified xsi:type="dcterms:W3CDTF">2025-04-24T18:08:20Z</dcterms:modified>
</cp:coreProperties>
</file>